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12" r:id="rId1"/>
  </p:sldMasterIdLst>
  <p:notesMasterIdLst>
    <p:notesMasterId r:id="rId15"/>
  </p:notesMasterIdLst>
  <p:sldIdLst>
    <p:sldId id="256" r:id="rId2"/>
    <p:sldId id="283" r:id="rId3"/>
    <p:sldId id="258" r:id="rId4"/>
    <p:sldId id="259" r:id="rId5"/>
    <p:sldId id="275" r:id="rId6"/>
    <p:sldId id="274" r:id="rId7"/>
    <p:sldId id="276" r:id="rId8"/>
    <p:sldId id="277" r:id="rId9"/>
    <p:sldId id="278" r:id="rId10"/>
    <p:sldId id="279" r:id="rId11"/>
    <p:sldId id="280" r:id="rId12"/>
    <p:sldId id="281" r:id="rId13"/>
    <p:sldId id="282" r:id="rId14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1A49"/>
    <a:srgbClr val="000000"/>
    <a:srgbClr val="003366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49" autoAdjust="0"/>
    <p:restoredTop sz="90489" autoAdjust="0"/>
  </p:normalViewPr>
  <p:slideViewPr>
    <p:cSldViewPr>
      <p:cViewPr>
        <p:scale>
          <a:sx n="59" d="100"/>
          <a:sy n="59" d="100"/>
        </p:scale>
        <p:origin x="-1626" y="-24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3561" name="Rectangle 8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55700" y="933450"/>
            <a:ext cx="4341813" cy="3351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6153" name="Rectangle 9"/>
          <p:cNvSpPr>
            <a:spLocks noGrp="1" noChangeArrowheads="1"/>
          </p:cNvSpPr>
          <p:nvPr>
            <p:ph type="body"/>
          </p:nvPr>
        </p:nvSpPr>
        <p:spPr bwMode="auto">
          <a:xfrm>
            <a:off x="1031875" y="4624388"/>
            <a:ext cx="4595813" cy="37226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</p:spTree>
    <p:extLst>
      <p:ext uri="{BB962C8B-B14F-4D97-AF65-F5344CB8AC3E}">
        <p14:creationId xmlns:p14="http://schemas.microsoft.com/office/powerpoint/2010/main" val="27664734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body"/>
          </p:nvPr>
        </p:nvSpPr>
        <p:spPr>
          <a:xfrm>
            <a:off x="1031875" y="4624388"/>
            <a:ext cx="4597400" cy="3724275"/>
          </a:xfrm>
          <a:noFill/>
          <a:ln/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1988" cy="33543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body"/>
          </p:nvPr>
        </p:nvSpPr>
        <p:spPr>
          <a:xfrm>
            <a:off x="1031875" y="4624388"/>
            <a:ext cx="4597400" cy="372427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body"/>
          </p:nvPr>
        </p:nvSpPr>
        <p:spPr>
          <a:xfrm>
            <a:off x="1031875" y="4624388"/>
            <a:ext cx="4597400" cy="372427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AE5E2A-76C6-4E45-B431-56AB650E1500}" type="datetimeFigureOut">
              <a:rPr lang="en-US" smtClean="0"/>
              <a:pPr>
                <a:defRPr/>
              </a:pPr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2B2E9F-86B6-4185-B4D3-14C34335B7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375B0D-C481-4402-A1FE-0B20B026AC52}" type="datetimeFigureOut">
              <a:rPr lang="en-US" smtClean="0"/>
              <a:pPr>
                <a:defRPr/>
              </a:pPr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99D6FB-36E6-409B-BE1B-544288B5432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C2BF30-9100-4714-8294-3883F20C2704}" type="datetimeFigureOut">
              <a:rPr lang="en-US" smtClean="0"/>
              <a:pPr>
                <a:defRPr/>
              </a:pPr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6AD68-1902-42FD-B194-4F60ACAEAA1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868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D03F69-06FE-461D-9BF5-D5A941C85B48}" type="datetimeFigureOut">
              <a:rPr lang="en-US" smtClean="0"/>
              <a:pPr>
                <a:defRPr/>
              </a:pPr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9982CD-874D-4634-B8D3-FA48F1E54F4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81257E-565E-4C0D-A077-50FCD3ABCA27}" type="datetimeFigureOut">
              <a:rPr lang="en-US" smtClean="0"/>
              <a:pPr>
                <a:defRPr/>
              </a:pPr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99DDFA-4EDC-427A-9FCE-FF8047D1986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4AF0F9-2CFF-435D-973D-523F1E7F8600}" type="datetimeFigureOut">
              <a:rPr lang="en-US" smtClean="0"/>
              <a:pPr>
                <a:defRPr/>
              </a:pPr>
              <a:t>2/5/2023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BFD3FF-7231-4092-9175-6881F8E2096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2C4791-77E6-4DD1-A340-3E9968F1812F}" type="datetimeFigureOut">
              <a:rPr lang="en-US" smtClean="0"/>
              <a:pPr>
                <a:defRPr/>
              </a:pPr>
              <a:t>2/5/2023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95419-3524-45A0-A4D8-1E34888BD80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8D4EC8-3ABD-4988-846F-7DFBD9DA7EA2}" type="datetimeFigureOut">
              <a:rPr lang="en-US" smtClean="0"/>
              <a:pPr>
                <a:defRPr/>
              </a:pPr>
              <a:t>2/5/2023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7702D8-533B-4F44-B01A-F76AF97B4C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B4B995-143C-480A-A1A5-5FFFFAD3484F}" type="datetimeFigureOut">
              <a:rPr lang="en-US" smtClean="0"/>
              <a:pPr>
                <a:defRPr/>
              </a:pPr>
              <a:t>2/5/2023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C962FF-CF6B-4ACA-AA5B-F63A8691361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54DEBC8-79D7-46A9-92DC-D42D24626669}" type="datetimeFigureOut">
              <a:rPr lang="en-US" smtClean="0"/>
              <a:pPr>
                <a:defRPr/>
              </a:pPr>
              <a:t>2/5/2023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1652B8-C021-4084-B7CD-77197C46A49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0FE79F-F1A5-4DB3-BAB2-F318163B84C4}" type="datetimeFigureOut">
              <a:rPr lang="en-US" smtClean="0"/>
              <a:pPr>
                <a:defRPr/>
              </a:pPr>
              <a:t>2/5/2023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223644-3DF2-4150-A37F-C32C2AC94DB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69D810F7-A356-4EA6-9121-5DB02537B387}" type="datetimeFigureOut">
              <a:rPr lang="en-US" smtClean="0"/>
              <a:pPr>
                <a:defRPr/>
              </a:pPr>
              <a:t>2/5/2023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D0D385A7-78F2-4F07-BD5F-F6284C9410B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5" r:id="rId3"/>
    <p:sldLayoutId id="2147484016" r:id="rId4"/>
    <p:sldLayoutId id="2147484017" r:id="rId5"/>
    <p:sldLayoutId id="2147484018" r:id="rId6"/>
    <p:sldLayoutId id="2147484019" r:id="rId7"/>
    <p:sldLayoutId id="2147484020" r:id="rId8"/>
    <p:sldLayoutId id="2147484021" r:id="rId9"/>
    <p:sldLayoutId id="2147484022" r:id="rId10"/>
    <p:sldLayoutId id="2147484023" r:id="rId11"/>
    <p:sldLayoutId id="2147484024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55576" y="404664"/>
            <a:ext cx="8064822" cy="3214688"/>
          </a:xfrm>
        </p:spPr>
        <p:txBody>
          <a:bodyPr lIns="90000" tIns="46800" rIns="90000" bIns="46800">
            <a:normAutofit/>
          </a:bodyPr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i="1" dirty="0" smtClean="0">
                <a:solidFill>
                  <a:srgbClr val="CC0000"/>
                </a:solidFill>
              </a:rPr>
              <a:t>Министерство культуры </a:t>
            </a:r>
            <a:r>
              <a:rPr lang="ru-RU" sz="2400" i="1" dirty="0" smtClean="0">
                <a:solidFill>
                  <a:srgbClr val="CC0000"/>
                </a:solidFill>
              </a:rPr>
              <a:t>РМ</a:t>
            </a:r>
            <a:r>
              <a:rPr lang="ru-RU" sz="4000" i="1" dirty="0">
                <a:solidFill>
                  <a:srgbClr val="CC0000"/>
                </a:solidFill>
              </a:rPr>
              <a:t/>
            </a:r>
            <a:br>
              <a:rPr lang="ru-RU" sz="4000" i="1" dirty="0">
                <a:solidFill>
                  <a:srgbClr val="CC0000"/>
                </a:solidFill>
              </a:rPr>
            </a:br>
            <a:r>
              <a:rPr lang="ru-RU" sz="2400" i="1" dirty="0" smtClean="0">
                <a:solidFill>
                  <a:srgbClr val="CC0000"/>
                </a:solidFill>
              </a:rPr>
              <a:t/>
            </a:r>
            <a:br>
              <a:rPr lang="ru-RU" sz="2400" i="1" dirty="0" smtClean="0">
                <a:solidFill>
                  <a:srgbClr val="CC0000"/>
                </a:solidFill>
              </a:rPr>
            </a:br>
            <a:r>
              <a:rPr lang="ru-RU" sz="2000" i="1" dirty="0" smtClean="0">
                <a:solidFill>
                  <a:srgbClr val="CC0000"/>
                </a:solidFill>
              </a:rPr>
              <a:t>Портфолио</a:t>
            </a:r>
            <a:r>
              <a:rPr lang="ru-RU" sz="1800" i="1" dirty="0" smtClean="0">
                <a:solidFill>
                  <a:srgbClr val="000099"/>
                </a:solidFill>
              </a:rPr>
              <a:t> </a:t>
            </a:r>
            <a:r>
              <a:rPr lang="ru-RU" sz="1600" i="1" dirty="0">
                <a:solidFill>
                  <a:srgbClr val="000099"/>
                </a:solidFill>
              </a:rPr>
              <a:t/>
            </a:r>
            <a:br>
              <a:rPr lang="ru-RU" sz="1600" i="1" dirty="0">
                <a:solidFill>
                  <a:srgbClr val="000099"/>
                </a:solidFill>
              </a:rPr>
            </a:br>
            <a:r>
              <a:rPr lang="ru-RU" sz="1600" i="1" dirty="0" smtClean="0">
                <a:solidFill>
                  <a:srgbClr val="000099"/>
                </a:solidFill>
              </a:rPr>
              <a:t>Козловой Людмилы Александровны, преподавателя по классу гитары и домры</a:t>
            </a:r>
            <a:br>
              <a:rPr lang="ru-RU" sz="1600" i="1" dirty="0" smtClean="0">
                <a:solidFill>
                  <a:srgbClr val="000099"/>
                </a:solidFill>
              </a:rPr>
            </a:br>
            <a:r>
              <a:rPr lang="ru-RU" sz="1600" i="1" dirty="0" smtClean="0">
                <a:solidFill>
                  <a:srgbClr val="000099"/>
                </a:solidFill>
              </a:rPr>
              <a:t>МБУ ДО « </a:t>
            </a:r>
            <a:r>
              <a:rPr lang="ru-RU" sz="1600" i="1" dirty="0" err="1" smtClean="0">
                <a:solidFill>
                  <a:srgbClr val="000099"/>
                </a:solidFill>
              </a:rPr>
              <a:t>Большеелховская</a:t>
            </a:r>
            <a:r>
              <a:rPr lang="ru-RU" sz="1600" i="1" dirty="0" smtClean="0">
                <a:solidFill>
                  <a:srgbClr val="000099"/>
                </a:solidFill>
              </a:rPr>
              <a:t> ДШИ» </a:t>
            </a:r>
            <a:r>
              <a:rPr lang="ru-RU" sz="1600" i="1" dirty="0" err="1" smtClean="0">
                <a:solidFill>
                  <a:srgbClr val="000099"/>
                </a:solidFill>
              </a:rPr>
              <a:t>Лямбирского</a:t>
            </a:r>
            <a:r>
              <a:rPr lang="ru-RU" sz="1600" i="1" dirty="0" smtClean="0">
                <a:solidFill>
                  <a:srgbClr val="000099"/>
                </a:solidFill>
              </a:rPr>
              <a:t> муниципального района</a:t>
            </a:r>
            <a:r>
              <a:rPr lang="ru-RU" sz="1600" i="1" dirty="0">
                <a:solidFill>
                  <a:srgbClr val="000099"/>
                </a:solidFill>
              </a:rPr>
              <a:t/>
            </a:r>
            <a:br>
              <a:rPr lang="ru-RU" sz="1600" i="1" dirty="0">
                <a:solidFill>
                  <a:srgbClr val="000099"/>
                </a:solidFill>
              </a:rPr>
            </a:br>
            <a:endParaRPr lang="ru-RU" sz="1800" i="1" dirty="0">
              <a:solidFill>
                <a:srgbClr val="000099"/>
              </a:solidFill>
            </a:endParaRP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3131840" y="2492896"/>
            <a:ext cx="6012160" cy="4104455"/>
          </a:xfrm>
        </p:spPr>
        <p:txBody>
          <a:bodyPr lIns="90000" tIns="46800" rIns="90000" bIns="46800">
            <a:normAutofit/>
          </a:bodyPr>
          <a:lstStyle/>
          <a:p>
            <a:pPr marL="0" indent="0" algn="ctr" eaLnBrk="1" hangingPunct="1">
              <a:lnSpc>
                <a:spcPct val="80000"/>
              </a:lnSpc>
              <a:buFont typeface="Wingdings 2" pitchFamily="18" charset="2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b="1" dirty="0" smtClean="0">
              <a:solidFill>
                <a:srgbClr val="B80047"/>
              </a:solidFill>
              <a:latin typeface="Times New Roman" pitchFamily="16" charset="0"/>
            </a:endParaRPr>
          </a:p>
          <a:p>
            <a:pPr marL="0" indent="0" eaLnBrk="1" hangingPunct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B80047"/>
                </a:solidFill>
                <a:latin typeface="Times New Roman" pitchFamily="16" charset="0"/>
              </a:rPr>
              <a:t>Дата рождения: </a:t>
            </a:r>
            <a:r>
              <a:rPr lang="en-US" sz="2000" b="1" dirty="0" smtClean="0">
                <a:solidFill>
                  <a:srgbClr val="B80047"/>
                </a:solidFill>
                <a:latin typeface="Times New Roman" pitchFamily="16" charset="0"/>
              </a:rPr>
              <a:t>30.07.1980.</a:t>
            </a:r>
            <a:endParaRPr lang="ru-RU" sz="2000" b="1" dirty="0" smtClean="0">
              <a:solidFill>
                <a:srgbClr val="B80047"/>
              </a:solidFill>
              <a:latin typeface="Times New Roman" pitchFamily="16" charset="0"/>
            </a:endParaRPr>
          </a:p>
          <a:p>
            <a:pPr marL="0" indent="0" eaLnBrk="1" hangingPunct="1">
              <a:lnSpc>
                <a:spcPct val="11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B80047"/>
                </a:solidFill>
                <a:latin typeface="Times New Roman" pitchFamily="16" charset="0"/>
              </a:rPr>
              <a:t>Профессиональное образование: преподаватель по классу гитары и домры ,музыкальное </a:t>
            </a:r>
          </a:p>
          <a:p>
            <a:pPr marL="0" indent="0" eaLnBrk="1" hangingPunct="1"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B80047"/>
                </a:solidFill>
                <a:latin typeface="Times New Roman" pitchFamily="16" charset="0"/>
              </a:rPr>
              <a:t>училище </a:t>
            </a:r>
            <a:r>
              <a:rPr lang="ru-RU" sz="2000" b="1" dirty="0" err="1" smtClean="0">
                <a:solidFill>
                  <a:srgbClr val="B80047"/>
                </a:solidFill>
                <a:latin typeface="Times New Roman" pitchFamily="16" charset="0"/>
              </a:rPr>
              <a:t>им.Л.П.Кирюкова</a:t>
            </a:r>
            <a:r>
              <a:rPr lang="ru-RU" sz="2000" b="1" dirty="0" smtClean="0">
                <a:solidFill>
                  <a:srgbClr val="B80047"/>
                </a:solidFill>
                <a:latin typeface="Times New Roman" pitchFamily="16" charset="0"/>
              </a:rPr>
              <a:t> .</a:t>
            </a:r>
          </a:p>
          <a:p>
            <a:pPr marL="0" indent="0" eaLnBrk="1" hangingPunct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B80047"/>
                </a:solidFill>
                <a:latin typeface="Times New Roman" pitchFamily="16" charset="0"/>
              </a:rPr>
              <a:t>Стаж педагогической работы (по      специальности): </a:t>
            </a:r>
            <a:r>
              <a:rPr lang="ru-RU" sz="2000" b="1" dirty="0" smtClean="0">
                <a:solidFill>
                  <a:srgbClr val="B80047"/>
                </a:solidFill>
                <a:latin typeface="Times New Roman" pitchFamily="16" charset="0"/>
              </a:rPr>
              <a:t>20</a:t>
            </a:r>
            <a:r>
              <a:rPr lang="ru-RU" sz="2000" b="1" dirty="0" smtClean="0">
                <a:solidFill>
                  <a:srgbClr val="B80047"/>
                </a:solidFill>
                <a:latin typeface="Times New Roman" pitchFamily="16" charset="0"/>
              </a:rPr>
              <a:t> </a:t>
            </a:r>
            <a:r>
              <a:rPr lang="ru-RU" sz="2000" b="1" dirty="0" smtClean="0">
                <a:solidFill>
                  <a:srgbClr val="B80047"/>
                </a:solidFill>
                <a:latin typeface="Times New Roman" pitchFamily="16" charset="0"/>
              </a:rPr>
              <a:t>лет</a:t>
            </a:r>
          </a:p>
          <a:p>
            <a:pPr marL="0" indent="0" eaLnBrk="1" hangingPunct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B80047"/>
                </a:solidFill>
                <a:latin typeface="Times New Roman" pitchFamily="16" charset="0"/>
              </a:rPr>
              <a:t>Общий трудовой стаж: </a:t>
            </a:r>
            <a:r>
              <a:rPr lang="ru-RU" sz="2000" b="1" dirty="0" smtClean="0">
                <a:solidFill>
                  <a:srgbClr val="B80047"/>
                </a:solidFill>
                <a:latin typeface="Times New Roman" pitchFamily="16" charset="0"/>
              </a:rPr>
              <a:t>20 </a:t>
            </a:r>
            <a:r>
              <a:rPr lang="ru-RU" sz="2000" b="1" dirty="0" smtClean="0">
                <a:solidFill>
                  <a:srgbClr val="B80047"/>
                </a:solidFill>
                <a:latin typeface="Times New Roman" pitchFamily="16" charset="0"/>
              </a:rPr>
              <a:t>лет</a:t>
            </a:r>
            <a:endParaRPr lang="ru-RU" sz="2000" b="1" dirty="0" smtClean="0">
              <a:solidFill>
                <a:srgbClr val="B80047"/>
              </a:solidFill>
              <a:latin typeface="Times New Roman" pitchFamily="16" charset="0"/>
            </a:endParaRPr>
          </a:p>
          <a:p>
            <a:pPr marL="0" indent="0" eaLnBrk="1" hangingPunct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B80047"/>
                </a:solidFill>
                <a:latin typeface="Times New Roman" pitchFamily="16" charset="0"/>
              </a:rPr>
              <a:t>Наличие квалификационной категории: первая</a:t>
            </a:r>
          </a:p>
          <a:p>
            <a:pPr marL="0" indent="0" eaLnBrk="1" hangingPunct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B80047"/>
                </a:solidFill>
                <a:latin typeface="Times New Roman" pitchFamily="16" charset="0"/>
              </a:rPr>
              <a:t>Дата последней аттестации: </a:t>
            </a:r>
            <a:r>
              <a:rPr lang="ru-RU" sz="2000" b="1" dirty="0" smtClean="0">
                <a:solidFill>
                  <a:srgbClr val="B80047"/>
                </a:solidFill>
                <a:latin typeface="Times New Roman" pitchFamily="16" charset="0"/>
              </a:rPr>
              <a:t>23.05.2018</a:t>
            </a:r>
            <a:endParaRPr lang="ru-RU" sz="2000" b="1" dirty="0" smtClean="0">
              <a:solidFill>
                <a:srgbClr val="B80047"/>
              </a:solidFill>
              <a:latin typeface="Times New Roman" pitchFamily="16" charset="0"/>
            </a:endParaRPr>
          </a:p>
          <a:p>
            <a:pPr marL="0" indent="0" eaLnBrk="1" hangingPunct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B80047"/>
                </a:solidFill>
                <a:latin typeface="Times New Roman" pitchFamily="16" charset="0"/>
              </a:rPr>
              <a:t>Звание</a:t>
            </a:r>
            <a:r>
              <a:rPr lang="ru-RU" sz="2000" b="1" dirty="0" smtClean="0">
                <a:solidFill>
                  <a:srgbClr val="B80047"/>
                </a:solidFill>
                <a:latin typeface="Times New Roman" pitchFamily="16" charset="0"/>
              </a:rPr>
              <a:t>: не </a:t>
            </a:r>
            <a:r>
              <a:rPr lang="ru-RU" sz="2000" b="1" dirty="0" smtClean="0">
                <a:solidFill>
                  <a:srgbClr val="B80047"/>
                </a:solidFill>
                <a:latin typeface="Times New Roman" pitchFamily="16" charset="0"/>
              </a:rPr>
              <a:t>имеет</a:t>
            </a:r>
          </a:p>
          <a:p>
            <a:pPr marL="0" indent="0" eaLnBrk="1" hangingPunct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000" b="1" dirty="0" smtClean="0">
              <a:solidFill>
                <a:srgbClr val="B80047"/>
              </a:solidFill>
              <a:latin typeface="Times New Roman" pitchFamily="16" charset="0"/>
            </a:endParaRPr>
          </a:p>
        </p:txBody>
      </p:sp>
      <p:pic>
        <p:nvPicPr>
          <p:cNvPr id="4" name="Рисунок 3" descr="SAM_3214.JPG"/>
          <p:cNvPicPr>
            <a:picLocks noChangeAspect="1"/>
          </p:cNvPicPr>
          <p:nvPr/>
        </p:nvPicPr>
        <p:blipFill>
          <a:blip r:embed="rId3" cstate="print"/>
          <a:srcRect t="5536" b="18438"/>
          <a:stretch>
            <a:fillRect/>
          </a:stretch>
        </p:blipFill>
        <p:spPr>
          <a:xfrm>
            <a:off x="113479" y="2708920"/>
            <a:ext cx="2946353" cy="3276000"/>
          </a:xfrm>
          <a:prstGeom prst="snipRoundRect">
            <a:avLst>
              <a:gd name="adj1" fmla="val 19259"/>
              <a:gd name="adj2" fmla="val 635"/>
            </a:avLst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0" y="731838"/>
            <a:ext cx="6400800" cy="3475037"/>
          </a:xfrm>
        </p:spPr>
        <p:txBody>
          <a:bodyPr/>
          <a:lstStyle/>
          <a:p>
            <a:r>
              <a:rPr lang="ru-RU" dirty="0" smtClean="0"/>
              <a:t>8.Поступление учащихся в </a:t>
            </a:r>
            <a:r>
              <a:rPr lang="ru-RU" dirty="0" err="1" smtClean="0"/>
              <a:t>ВВУЗы</a:t>
            </a:r>
            <a:r>
              <a:rPr lang="ru-RU" dirty="0" smtClean="0"/>
              <a:t> и </a:t>
            </a:r>
            <a:r>
              <a:rPr lang="ru-RU" dirty="0" err="1" smtClean="0"/>
              <a:t>ССУЗы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556792"/>
            <a:ext cx="7715250" cy="5040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960438" y="530225"/>
            <a:ext cx="8183562" cy="1819275"/>
          </a:xfrm>
        </p:spPr>
        <p:txBody>
          <a:bodyPr/>
          <a:lstStyle/>
          <a:p>
            <a:r>
              <a:rPr lang="ru-RU" dirty="0" smtClean="0"/>
              <a:t>9.Наличие авторских учебно-методических пособий.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308099"/>
            <a:ext cx="3528392" cy="4729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960438" y="530225"/>
            <a:ext cx="8183562" cy="2466975"/>
          </a:xfrm>
        </p:spPr>
        <p:txBody>
          <a:bodyPr/>
          <a:lstStyle/>
          <a:p>
            <a:r>
              <a:rPr lang="ru-RU" dirty="0" smtClean="0"/>
              <a:t>10.Признание высокого профессионализма , в </a:t>
            </a:r>
            <a:r>
              <a:rPr lang="ru-RU" dirty="0" err="1" smtClean="0"/>
              <a:t>т.ч.,наличие</a:t>
            </a:r>
            <a:r>
              <a:rPr lang="ru-RU" dirty="0" smtClean="0"/>
              <a:t> </a:t>
            </a:r>
            <a:r>
              <a:rPr lang="ru-RU" dirty="0" err="1" smtClean="0"/>
              <a:t>грамот,благодарственных</a:t>
            </a:r>
            <a:r>
              <a:rPr lang="ru-RU" dirty="0" smtClean="0"/>
              <a:t> писем , полученных за работу преподавателя.</a:t>
            </a:r>
            <a:endParaRPr lang="ru-RU" dirty="0"/>
          </a:p>
        </p:txBody>
      </p:sp>
      <p:pic>
        <p:nvPicPr>
          <p:cNvPr id="4" name="Рисунок 3" descr="благ пис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700808"/>
            <a:ext cx="2750397" cy="3240360"/>
          </a:xfrm>
          <a:prstGeom prst="rect">
            <a:avLst/>
          </a:prstGeo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417" y="1700809"/>
            <a:ext cx="2692448" cy="338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1" y="1844825"/>
            <a:ext cx="2187510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422" y="4266389"/>
            <a:ext cx="1853989" cy="2624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960438" y="530225"/>
            <a:ext cx="8183562" cy="1458913"/>
          </a:xfrm>
        </p:spPr>
        <p:txBody>
          <a:bodyPr/>
          <a:lstStyle/>
          <a:p>
            <a:r>
              <a:rPr lang="ru-RU" dirty="0" smtClean="0"/>
              <a:t>11.Наличие наград , полученных за работу в области культуры и  искусства.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ext Box 2"/>
          <p:cNvSpPr txBox="1">
            <a:spLocks noChangeArrowheads="1"/>
          </p:cNvSpPr>
          <p:nvPr/>
        </p:nvSpPr>
        <p:spPr bwMode="auto">
          <a:xfrm>
            <a:off x="2700338" y="2830513"/>
            <a:ext cx="4140200" cy="13096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000" dirty="0">
                <a:solidFill>
                  <a:srgbClr val="999999"/>
                </a:solidFill>
              </a:rPr>
              <a:t>Характеристика-представление</a:t>
            </a:r>
          </a:p>
        </p:txBody>
      </p:sp>
      <p:pic>
        <p:nvPicPr>
          <p:cNvPr id="9" name="Рисунок 8" descr="SAM_3214.JPG"/>
          <p:cNvPicPr>
            <a:picLocks noGrp="1" noChangeAspect="1"/>
          </p:cNvPicPr>
          <p:nvPr>
            <p:ph type="pic" idx="4294967295"/>
          </p:nvPr>
        </p:nvPicPr>
        <p:blipFill>
          <a:blip r:embed="rId3" cstate="print"/>
          <a:srcRect t="5536" b="18438"/>
          <a:stretch>
            <a:fillRect/>
          </a:stretch>
        </p:blipFill>
        <p:spPr>
          <a:xfrm>
            <a:off x="0" y="476250"/>
            <a:ext cx="5051425" cy="5616575"/>
          </a:xfrm>
          <a:prstGeom prst="snipRoundRect">
            <a:avLst>
              <a:gd name="adj1" fmla="val 19259"/>
              <a:gd name="adj2" fmla="val 635"/>
            </a:avLst>
          </a:prstGeom>
        </p:spPr>
      </p:pic>
      <p:sp>
        <p:nvSpPr>
          <p:cNvPr id="1033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0" y="0"/>
            <a:ext cx="6357938" cy="1143000"/>
          </a:xfrm>
        </p:spPr>
        <p:txBody>
          <a:bodyPr/>
          <a:lstStyle/>
          <a:p>
            <a:pPr marL="44450">
              <a:spcBef>
                <a:spcPct val="0"/>
              </a:spcBef>
            </a:pPr>
            <a:r>
              <a:rPr lang="ru-RU" smtClean="0"/>
              <a:t>хххх</a:t>
            </a:r>
          </a:p>
        </p:txBody>
      </p:sp>
      <p:pic>
        <p:nvPicPr>
          <p:cNvPr id="1026" name="Picture 2" descr="D:\Козлова Людмила\2023-01-31 характиристика 23\характиристика 23 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511" y="0"/>
            <a:ext cx="45932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9277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63" y="285750"/>
            <a:ext cx="7789862" cy="18684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dirty="0" smtClean="0"/>
              <a:t>1.Повышение квалификации , профессиональная  </a:t>
            </a:r>
            <a:r>
              <a:rPr lang="ru-RU" sz="2800" dirty="0" smtClean="0"/>
              <a:t>переподготовка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989138"/>
            <a:ext cx="8786813" cy="3868737"/>
          </a:xfrm>
        </p:spPr>
        <p:txBody>
          <a:bodyPr tIns="20160" anchor="ctr"/>
          <a:lstStyle/>
          <a:p>
            <a:pPr marL="296863" indent="-296863" algn="ctr" eaLnBrk="1" hangingPunct="1">
              <a:lnSpc>
                <a:spcPct val="95000"/>
              </a:lnSpc>
              <a:tabLst>
                <a:tab pos="298450" algn="l"/>
                <a:tab pos="403225" algn="l"/>
                <a:tab pos="852488" algn="l"/>
                <a:tab pos="1301750" algn="l"/>
                <a:tab pos="1751013" algn="l"/>
                <a:tab pos="2200275" algn="l"/>
                <a:tab pos="2649538" algn="l"/>
                <a:tab pos="3098800" algn="l"/>
                <a:tab pos="3548063" algn="l"/>
                <a:tab pos="3997325" algn="l"/>
                <a:tab pos="4446588" algn="l"/>
                <a:tab pos="4895850" algn="l"/>
                <a:tab pos="5345113" algn="l"/>
                <a:tab pos="5794375" algn="l"/>
                <a:tab pos="6243638" algn="l"/>
                <a:tab pos="6692900" algn="l"/>
                <a:tab pos="7142163" algn="l"/>
                <a:tab pos="7591425" algn="l"/>
                <a:tab pos="8040688" algn="l"/>
                <a:tab pos="8489950" algn="l"/>
                <a:tab pos="8939213" algn="l"/>
              </a:tabLst>
            </a:pPr>
            <a:endParaRPr lang="ru-RU" b="1" dirty="0" smtClean="0">
              <a:solidFill>
                <a:srgbClr val="000099"/>
              </a:solidFill>
              <a:latin typeface="Times New Roman" pitchFamily="16" charset="0"/>
            </a:endParaRPr>
          </a:p>
          <a:p>
            <a:pPr marL="296863" indent="-296863" algn="ctr" eaLnBrk="1" hangingPunct="1">
              <a:lnSpc>
                <a:spcPct val="95000"/>
              </a:lnSpc>
              <a:buClr>
                <a:srgbClr val="000099"/>
              </a:buClr>
              <a:buFont typeface="Arial" charset="0"/>
              <a:buChar char="•"/>
              <a:tabLst>
                <a:tab pos="298450" algn="l"/>
                <a:tab pos="403225" algn="l"/>
                <a:tab pos="852488" algn="l"/>
                <a:tab pos="1301750" algn="l"/>
                <a:tab pos="1751013" algn="l"/>
                <a:tab pos="2200275" algn="l"/>
                <a:tab pos="2649538" algn="l"/>
                <a:tab pos="3098800" algn="l"/>
                <a:tab pos="3548063" algn="l"/>
                <a:tab pos="3997325" algn="l"/>
                <a:tab pos="4446588" algn="l"/>
                <a:tab pos="4895850" algn="l"/>
                <a:tab pos="5345113" algn="l"/>
                <a:tab pos="5794375" algn="l"/>
                <a:tab pos="6243638" algn="l"/>
                <a:tab pos="6692900" algn="l"/>
                <a:tab pos="7142163" algn="l"/>
                <a:tab pos="7591425" algn="l"/>
                <a:tab pos="8040688" algn="l"/>
                <a:tab pos="8489950" algn="l"/>
                <a:tab pos="8939213" algn="l"/>
              </a:tabLst>
            </a:pPr>
            <a:r>
              <a:rPr lang="ru-RU" sz="4400" b="1" i="1" dirty="0" smtClean="0">
                <a:solidFill>
                  <a:srgbClr val="000099"/>
                </a:solidFill>
                <a:latin typeface="Times New Roman" pitchFamily="16" charset="0"/>
              </a:rPr>
              <a:t>Сайт: cmoko.ru</a:t>
            </a:r>
          </a:p>
        </p:txBody>
      </p:sp>
      <p:pic>
        <p:nvPicPr>
          <p:cNvPr id="2050" name="Picture 2" descr="D:\Козлова Людмила\2023-01-31 удост\удост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94356" y="1858989"/>
            <a:ext cx="4976738" cy="478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Козлова Людмила\2023-01-31 уд 1\уд 1 0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572631" y="1899133"/>
            <a:ext cx="4976737" cy="4707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sz="quarter" idx="4294967295"/>
          </p:nvPr>
        </p:nvSpPr>
        <p:spPr>
          <a:xfrm>
            <a:off x="960438" y="1628775"/>
            <a:ext cx="8183562" cy="1368425"/>
          </a:xfrm>
          <a:solidFill>
            <a:srgbClr val="99CCFF"/>
          </a:solidFill>
        </p:spPr>
        <p:txBody>
          <a:bodyPr lIns="90000" tIns="46800" rIns="90000" bIns="46800"/>
          <a:lstStyle/>
          <a:p>
            <a:pPr eaLnBrk="1" hangingPunct="1">
              <a:buFont typeface="Wingdings 2" pitchFamily="18" charset="2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smtClean="0">
                <a:solidFill>
                  <a:srgbClr val="000099"/>
                </a:solidFill>
              </a:rPr>
              <a:t> </a:t>
            </a:r>
          </a:p>
          <a:p>
            <a:pPr eaLnBrk="1" hangingPunct="1">
              <a:buFont typeface="Wingdings 2" pitchFamily="18" charset="2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b="1" smtClean="0">
              <a:solidFill>
                <a:srgbClr val="000099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3221" y="476672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2.Выстуление на научно-практических конференциях ,семинарах ,секциях ,методических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объединениях.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098" name="Picture 2" descr="D:\Козлова Людмила\2023-01-31 процент\Справка-подтверждени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184558"/>
            <a:ext cx="5902424" cy="5484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960438" y="530225"/>
            <a:ext cx="8183562" cy="2322513"/>
          </a:xfrm>
        </p:spPr>
        <p:txBody>
          <a:bodyPr/>
          <a:lstStyle/>
          <a:p>
            <a:r>
              <a:rPr lang="ru-RU" dirty="0" smtClean="0"/>
              <a:t>3.Позитивная динамика доли учащихся , успевающих на «4» и «5» за предшествующий год (%).</a:t>
            </a:r>
            <a:endParaRPr lang="ru-RU" dirty="0"/>
          </a:p>
        </p:txBody>
      </p:sp>
      <p:pic>
        <p:nvPicPr>
          <p:cNvPr id="3074" name="Picture 2" descr="D:\Козлова Людмила\2023-01-31 проц\проц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49768"/>
            <a:ext cx="3958208" cy="544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548680"/>
            <a:ext cx="8183880" cy="2178568"/>
          </a:xfrm>
        </p:spPr>
        <p:txBody>
          <a:bodyPr/>
          <a:lstStyle/>
          <a:p>
            <a:r>
              <a:rPr lang="ru-RU" dirty="0" smtClean="0"/>
              <a:t>4.Результаты участия обучающихся в профессиональных конкурсах , проводимых под патронатом Министерства культуры.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904664" y="2605472"/>
            <a:ext cx="5157192" cy="334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537248" y="2600191"/>
            <a:ext cx="5051936" cy="326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940613" y="2816933"/>
            <a:ext cx="4464497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960438" y="115888"/>
            <a:ext cx="8183562" cy="936625"/>
          </a:xfrm>
        </p:spPr>
        <p:txBody>
          <a:bodyPr/>
          <a:lstStyle/>
          <a:p>
            <a:r>
              <a:rPr lang="ru-RU" dirty="0" smtClean="0"/>
              <a:t>5.Результаты участия обучающихся в мероприятиях различных уровней по учебной деятельности.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980728"/>
            <a:ext cx="2304256" cy="3150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829" y="886100"/>
            <a:ext cx="2089522" cy="3340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241806" y="1655788"/>
            <a:ext cx="3196893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533299" y="3987061"/>
            <a:ext cx="2952328" cy="2268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352587">
            <a:off x="4434781" y="4039368"/>
            <a:ext cx="2625983" cy="2163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536" y="620688"/>
            <a:ext cx="8183880" cy="1872208"/>
          </a:xfrm>
        </p:spPr>
        <p:txBody>
          <a:bodyPr>
            <a:normAutofit/>
          </a:bodyPr>
          <a:lstStyle/>
          <a:p>
            <a:r>
              <a:rPr lang="ru-RU" dirty="0" smtClean="0"/>
              <a:t>6.Количество учащихся , принимающих участие в конкурсах , фестивалях, различного уровня за </a:t>
            </a:r>
            <a:r>
              <a:rPr lang="ru-RU" dirty="0" err="1" smtClean="0"/>
              <a:t>межаттестационный</a:t>
            </a:r>
            <a:r>
              <a:rPr lang="ru-RU" dirty="0" smtClean="0"/>
              <a:t> период.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54250" y="2422678"/>
            <a:ext cx="2611744" cy="165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57305" y="1918939"/>
            <a:ext cx="2199291" cy="1684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89243" y="2311255"/>
            <a:ext cx="2435932" cy="153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376643"/>
            <a:ext cx="2149073" cy="2949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682" y="3861048"/>
            <a:ext cx="1946540" cy="2755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8054" r="7001" b="9587"/>
          <a:stretch/>
        </p:blipFill>
        <p:spPr bwMode="auto">
          <a:xfrm>
            <a:off x="5392622" y="3972816"/>
            <a:ext cx="1722244" cy="2510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90" y="4372168"/>
            <a:ext cx="536149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02920" y="332656"/>
            <a:ext cx="8183880" cy="1800200"/>
          </a:xfrm>
        </p:spPr>
        <p:txBody>
          <a:bodyPr>
            <a:normAutofit/>
          </a:bodyPr>
          <a:lstStyle/>
          <a:p>
            <a:r>
              <a:rPr lang="ru-RU" dirty="0" smtClean="0"/>
              <a:t>7.Участие преподавателя или учащегося в мероприятиях концертно-просветительского ,художественно-творческого  характера.</a:t>
            </a:r>
            <a:endParaRPr lang="ru-RU" dirty="0"/>
          </a:p>
        </p:txBody>
      </p:sp>
      <p:pic>
        <p:nvPicPr>
          <p:cNvPr id="8196" name="Picture 4" descr="D:\Козлова Людмила\2023-01-31 справка биб\справка биб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77607"/>
            <a:ext cx="5688631" cy="559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363</TotalTime>
  <Words>184</Words>
  <Application>Microsoft Office PowerPoint</Application>
  <PresentationFormat>Экран (4:3)</PresentationFormat>
  <Paragraphs>26</Paragraphs>
  <Slides>13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Министерство культуры РМ  Портфолио  Козловой Людмилы Александровны, преподавателя по классу гитары и домры МБУ ДО « Большеелховская ДШИ» Лямбирского муниципального района </vt:lpstr>
      <vt:lpstr>Презентация PowerPoint</vt:lpstr>
      <vt:lpstr>1.Повышение квалификации , профессиональная  переподготовка.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РМ  Портфолио  Козловой Людмилы Александровны,  учителя по классу гитары  МБУ ДО « Большеелховская ДШИ» Лямбирского муниципального района</dc:title>
  <dc:creator>Admin</dc:creator>
  <cp:lastModifiedBy>Admin</cp:lastModifiedBy>
  <cp:revision>17</cp:revision>
  <cp:lastPrinted>1601-01-01T00:00:00Z</cp:lastPrinted>
  <dcterms:created xsi:type="dcterms:W3CDTF">2018-01-18T06:11:40Z</dcterms:created>
  <dcterms:modified xsi:type="dcterms:W3CDTF">2023-02-05T08:44:24Z</dcterms:modified>
</cp:coreProperties>
</file>