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1"/>
  </p:notesMasterIdLst>
  <p:sldIdLst>
    <p:sldId id="299" r:id="rId2"/>
    <p:sldId id="311" r:id="rId3"/>
    <p:sldId id="303" r:id="rId4"/>
    <p:sldId id="359" r:id="rId5"/>
    <p:sldId id="360" r:id="rId6"/>
    <p:sldId id="307" r:id="rId7"/>
    <p:sldId id="345" r:id="rId8"/>
    <p:sldId id="361" r:id="rId9"/>
    <p:sldId id="352" r:id="rId10"/>
    <p:sldId id="353" r:id="rId11"/>
    <p:sldId id="355" r:id="rId12"/>
    <p:sldId id="362" r:id="rId13"/>
    <p:sldId id="364" r:id="rId14"/>
    <p:sldId id="363" r:id="rId15"/>
    <p:sldId id="346" r:id="rId16"/>
    <p:sldId id="267" r:id="rId17"/>
    <p:sldId id="270" r:id="rId18"/>
    <p:sldId id="348" r:id="rId19"/>
    <p:sldId id="35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69" d="100"/>
          <a:sy n="69" d="100"/>
        </p:scale>
        <p:origin x="-141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2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F9AF-EC3A-4F09-8932-FDF540C5332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84602-FFCC-408D-96C4-4399EC930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7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8338" cy="3360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0613" y="933450"/>
            <a:ext cx="4484687" cy="3363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2200" y="933450"/>
            <a:ext cx="4476750" cy="3359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7400" cy="3724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00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"/>
            <a:ext cx="9144000" cy="2743654"/>
          </a:xfrm>
          <a:ln/>
        </p:spPr>
        <p:txBody>
          <a:bodyPr lIns="90000" tIns="46800" rIns="90000" bIns="46800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>
                <a:solidFill>
                  <a:srgbClr val="CC0000"/>
                </a:solidFill>
              </a:rPr>
              <a:t>Министерство </a:t>
            </a:r>
            <a:r>
              <a:rPr lang="ru-RU" sz="2400" i="1" dirty="0" smtClean="0">
                <a:solidFill>
                  <a:srgbClr val="CC0000"/>
                </a:solidFill>
              </a:rPr>
              <a:t>культуры </a:t>
            </a:r>
            <a:r>
              <a:rPr lang="ru-RU" sz="2400" i="1" dirty="0">
                <a:solidFill>
                  <a:srgbClr val="CC0000"/>
                </a:solidFill>
              </a:rPr>
              <a:t>РМ</a:t>
            </a:r>
            <a:br>
              <a:rPr lang="ru-RU" sz="2400" i="1" dirty="0">
                <a:solidFill>
                  <a:srgbClr val="CC0000"/>
                </a:solidFill>
              </a:rPr>
            </a:br>
            <a:r>
              <a:rPr lang="ru-RU" sz="2400" i="1" dirty="0">
                <a:solidFill>
                  <a:srgbClr val="CC0000"/>
                </a:solidFill>
              </a:rPr>
              <a:t/>
            </a:r>
            <a:br>
              <a:rPr lang="ru-RU" sz="2400" i="1" dirty="0">
                <a:solidFill>
                  <a:srgbClr val="CC0000"/>
                </a:solidFill>
              </a:rPr>
            </a:br>
            <a:r>
              <a:rPr lang="ru-RU" sz="2800" i="1" dirty="0">
                <a:solidFill>
                  <a:srgbClr val="CC0000"/>
                </a:solidFill>
              </a:rPr>
              <a:t>Портфолио</a:t>
            </a:r>
            <a:r>
              <a:rPr lang="ru-RU" sz="2400" i="1" dirty="0">
                <a:solidFill>
                  <a:srgbClr val="000099"/>
                </a:solidFill>
              </a:rPr>
              <a:t> </a:t>
            </a:r>
            <a:br>
              <a:rPr lang="ru-RU" sz="2400" i="1" dirty="0">
                <a:solidFill>
                  <a:srgbClr val="000099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Кривобатовой </a:t>
            </a:r>
            <a:r>
              <a:rPr lang="ru-RU" sz="2400" i="1" dirty="0">
                <a:solidFill>
                  <a:srgbClr val="002060"/>
                </a:solidFill>
              </a:rPr>
              <a:t>Галины Ивановны, </a:t>
            </a:r>
            <a:r>
              <a:rPr lang="ru-RU" sz="1600" i="1" dirty="0">
                <a:solidFill>
                  <a:srgbClr val="002060"/>
                </a:solidFill>
              </a:rPr>
              <a:t/>
            </a:r>
            <a:br>
              <a:rPr lang="ru-RU" sz="1600" i="1" dirty="0">
                <a:solidFill>
                  <a:srgbClr val="002060"/>
                </a:solidFill>
              </a:rPr>
            </a:br>
            <a:r>
              <a:rPr lang="ru-RU" sz="1600" i="1" dirty="0" smtClean="0">
                <a:solidFill>
                  <a:srgbClr val="002060"/>
                </a:solidFill>
              </a:rPr>
              <a:t>преподавателя  по классу скрипки  МБУ  ДО «</a:t>
            </a:r>
            <a:r>
              <a:rPr lang="ru-RU" sz="1600" i="1" dirty="0" err="1" smtClean="0">
                <a:solidFill>
                  <a:srgbClr val="002060"/>
                </a:solidFill>
              </a:rPr>
              <a:t>Большеелховская</a:t>
            </a:r>
            <a:r>
              <a:rPr lang="ru-RU" sz="1600" i="1" dirty="0" smtClean="0">
                <a:solidFill>
                  <a:srgbClr val="002060"/>
                </a:solidFill>
              </a:rPr>
              <a:t> ДШИ» </a:t>
            </a:r>
            <a:r>
              <a:rPr lang="ru-RU" sz="1600" i="1" dirty="0" err="1" smtClean="0">
                <a:solidFill>
                  <a:srgbClr val="002060"/>
                </a:solidFill>
              </a:rPr>
              <a:t>Лямбирского</a:t>
            </a:r>
            <a:r>
              <a:rPr lang="ru-RU" sz="1600" i="1" dirty="0" smtClean="0">
                <a:solidFill>
                  <a:srgbClr val="002060"/>
                </a:solidFill>
              </a:rPr>
              <a:t> муниципального района РМ</a:t>
            </a:r>
            <a:r>
              <a:rPr lang="ru-RU" sz="1600" i="1" dirty="0">
                <a:solidFill>
                  <a:srgbClr val="000099"/>
                </a:solidFill>
              </a:rPr>
              <a:t/>
            </a:r>
            <a:br>
              <a:rPr lang="ru-RU" sz="1600" i="1" dirty="0">
                <a:solidFill>
                  <a:srgbClr val="000099"/>
                </a:solidFill>
              </a:rPr>
            </a:br>
            <a:endParaRPr lang="ru-RU" sz="2400" i="1" dirty="0">
              <a:solidFill>
                <a:srgbClr val="000099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814763" y="2060575"/>
            <a:ext cx="5329237" cy="4811713"/>
          </a:xfrm>
          <a:ln/>
        </p:spPr>
        <p:txBody>
          <a:bodyPr lIns="90000" tIns="46800" rIns="90000" bIns="46800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000" b="1" dirty="0" smtClean="0">
              <a:solidFill>
                <a:srgbClr val="002060"/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Дата </a:t>
            </a:r>
            <a:r>
              <a:rPr lang="ru-RU" sz="6400" b="1" dirty="0">
                <a:latin typeface="Times New Roman" pitchFamily="16" charset="0"/>
              </a:rPr>
              <a:t>рождения: </a:t>
            </a:r>
            <a:r>
              <a:rPr lang="ru-RU" sz="6400" b="1" dirty="0" smtClean="0">
                <a:latin typeface="Times New Roman" pitchFamily="16" charset="0"/>
              </a:rPr>
              <a:t>17.11.1966г.;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Профессиональное образование: 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- МГПИ </a:t>
            </a:r>
            <a:r>
              <a:rPr lang="ru-RU" sz="6400" b="1" dirty="0">
                <a:latin typeface="Times New Roman" pitchFamily="16" charset="0"/>
              </a:rPr>
              <a:t>им. </a:t>
            </a:r>
            <a:r>
              <a:rPr lang="ru-RU" sz="6400" b="1" dirty="0" err="1">
                <a:latin typeface="Times New Roman" pitchFamily="16" charset="0"/>
              </a:rPr>
              <a:t>Евсевьева</a:t>
            </a:r>
            <a:r>
              <a:rPr lang="ru-RU" sz="6400" b="1" dirty="0">
                <a:latin typeface="Times New Roman" pitchFamily="16" charset="0"/>
              </a:rPr>
              <a:t>, </a:t>
            </a:r>
            <a:r>
              <a:rPr lang="ru-RU" sz="6400" b="1" dirty="0" smtClean="0">
                <a:latin typeface="Times New Roman" pitchFamily="16" charset="0"/>
              </a:rPr>
              <a:t>диплом  </a:t>
            </a:r>
            <a:r>
              <a:rPr lang="ru-RU" sz="6400" b="1" dirty="0">
                <a:latin typeface="Times New Roman" pitchFamily="16" charset="0"/>
              </a:rPr>
              <a:t>ЭВ №049566,  </a:t>
            </a:r>
            <a:endParaRPr lang="ru-RU" sz="6400" b="1" dirty="0" smtClean="0"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дата </a:t>
            </a:r>
            <a:r>
              <a:rPr lang="ru-RU" sz="6400" b="1" dirty="0">
                <a:latin typeface="Times New Roman" pitchFamily="16" charset="0"/>
              </a:rPr>
              <a:t>выдачи 5 июля 1995г.;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-Саранское  </a:t>
            </a:r>
            <a:r>
              <a:rPr lang="ru-RU" sz="6400" b="1" dirty="0">
                <a:latin typeface="Times New Roman" pitchFamily="16" charset="0"/>
              </a:rPr>
              <a:t>музыкальное училище им. Л.П.Кирюкова,1986г., преподаватель по </a:t>
            </a:r>
            <a:r>
              <a:rPr lang="ru-RU" sz="6400" b="1" dirty="0" smtClean="0">
                <a:latin typeface="Times New Roman" pitchFamily="16" charset="0"/>
              </a:rPr>
              <a:t>классу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 «скрипка», </a:t>
            </a:r>
            <a:r>
              <a:rPr lang="ru-RU" sz="6400" b="1" dirty="0">
                <a:latin typeface="Times New Roman" pitchFamily="16" charset="0"/>
              </a:rPr>
              <a:t>диплом  ЗТ № 644497 , дата выдачи </a:t>
            </a:r>
            <a:endParaRPr lang="ru-RU" sz="6400" b="1" dirty="0" smtClean="0"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 </a:t>
            </a:r>
            <a:r>
              <a:rPr lang="ru-RU" sz="6400" b="1" dirty="0" smtClean="0">
                <a:latin typeface="Times New Roman" pitchFamily="16" charset="0"/>
              </a:rPr>
              <a:t>23 </a:t>
            </a:r>
            <a:r>
              <a:rPr lang="ru-RU" sz="6400" b="1" dirty="0">
                <a:latin typeface="Times New Roman" pitchFamily="16" charset="0"/>
              </a:rPr>
              <a:t>июня 1986г.. </a:t>
            </a:r>
            <a:endParaRPr lang="ru-RU" sz="6400" b="1" dirty="0" smtClean="0"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Общий трудовой стаж: 37 года;</a:t>
            </a: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 smtClean="0">
                <a:latin typeface="Times New Roman" pitchFamily="16" charset="0"/>
              </a:rPr>
              <a:t>Стаж </a:t>
            </a:r>
            <a:r>
              <a:rPr lang="ru-RU" sz="6400" b="1" dirty="0">
                <a:latin typeface="Times New Roman" pitchFamily="16" charset="0"/>
              </a:rPr>
              <a:t>педагогической </a:t>
            </a:r>
            <a:r>
              <a:rPr lang="ru-RU" sz="6400" b="1" dirty="0" smtClean="0">
                <a:latin typeface="Times New Roman" pitchFamily="16" charset="0"/>
              </a:rPr>
              <a:t>работы: 35 лет;</a:t>
            </a:r>
            <a:endParaRPr lang="ru-RU" sz="6400" b="1" dirty="0">
              <a:latin typeface="Times New Roman" pitchFamily="16" charset="0"/>
            </a:endParaRPr>
          </a:p>
          <a:p>
            <a:pPr marL="0" lvl="0" indent="0">
              <a:lnSpc>
                <a:spcPct val="120000"/>
              </a:lnSpc>
              <a:buClr>
                <a:prstClr val="black">
                  <a:shade val="95000"/>
                </a:prstClr>
              </a:buCl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Стаж педагогической работы (по специальности</a:t>
            </a:r>
            <a:r>
              <a:rPr lang="ru-RU" sz="6400" b="1" dirty="0" smtClean="0">
                <a:latin typeface="Times New Roman" pitchFamily="16" charset="0"/>
              </a:rPr>
              <a:t>): 25 лет;</a:t>
            </a:r>
            <a:endParaRPr lang="ru-RU" sz="6400" b="1" dirty="0"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Наличие квалификационной категории</a:t>
            </a:r>
            <a:r>
              <a:rPr lang="ru-RU" sz="6400" b="1" dirty="0" smtClean="0">
                <a:latin typeface="Times New Roman" pitchFamily="16" charset="0"/>
              </a:rPr>
              <a:t>: Высшая;</a:t>
            </a:r>
            <a:endParaRPr lang="ru-RU" sz="6400" b="1" dirty="0"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Дата последней аттестации</a:t>
            </a:r>
            <a:r>
              <a:rPr lang="ru-RU" sz="6400" b="1" dirty="0" smtClean="0">
                <a:latin typeface="Times New Roman" pitchFamily="16" charset="0"/>
              </a:rPr>
              <a:t>: 2018г., Приказ №  516  от 23 мая 2018г.;</a:t>
            </a:r>
            <a:endParaRPr lang="ru-RU" sz="6400" b="1" dirty="0"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400" b="1" dirty="0">
                <a:latin typeface="Times New Roman" pitchFamily="16" charset="0"/>
              </a:rPr>
              <a:t>Звание</a:t>
            </a:r>
            <a:r>
              <a:rPr lang="ru-RU" sz="6400" b="1" dirty="0" smtClean="0">
                <a:latin typeface="Times New Roman" pitchFamily="16" charset="0"/>
              </a:rPr>
              <a:t>: не имеет.</a:t>
            </a:r>
            <a:endParaRPr lang="ru-RU" sz="6400" b="1" dirty="0"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300" b="1" dirty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>
              <a:lnSpc>
                <a:spcPct val="12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400" b="1" dirty="0" smtClean="0">
              <a:solidFill>
                <a:srgbClr val="B80047"/>
              </a:solidFill>
              <a:latin typeface="Times New Roman" pitchFamily="16" charset="0"/>
            </a:endParaRPr>
          </a:p>
        </p:txBody>
      </p:sp>
      <p:pic>
        <p:nvPicPr>
          <p:cNvPr id="7" name="Picture 3" descr="C:\Users\Галина\Desktop\ФОТО\IMG_20171126_012906_757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655"/>
            <a:ext cx="3096345" cy="3750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193142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алина\Desktop\Аттестация 23г\АТТЕСТАЦИЯ 22-23г\4. Конкурсы под Мин Культуры\4 всеросс\3м\16740322081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8" y="306584"/>
            <a:ext cx="2047108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алина\Desktop\Аттестация 23г\АТТЕСТАЦИЯ 22-23г\4. Конкурсы под Мин Культуры\4 всеросс\3м\Добрые зв земли Ника 3 с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80" y="366948"/>
            <a:ext cx="203631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Галина\Desktop\Аттестация 23г\АТТЕСТАЦИЯ 22-23г\4. Конкурсы под Мин Культуры\4 всеросс\3м\Архипелаг-ан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6948"/>
            <a:ext cx="203533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Галина\Desktop\Аттестация 23г\АТТЕСТАЦИЯ 22-23г\4. Конкурсы под Мин Культуры\4 всеросс\3м\Бочкарёва 3 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2976"/>
            <a:ext cx="202500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Галина\Desktop\Аттестация 23г\АТТЕСТАЦИЯ 22-23г\4. Конкурсы под Мин Культуры\4 всеросс\3м\Архипелаг-Ника3-ст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0" y="3789040"/>
            <a:ext cx="203533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Галина\Desktop\Аттестация 23г\АТТЕСТАЦИЯ 22-23г\4. Конкурсы под Мин Культуры\4 всеросс\3м\Диплом Софьи мировая серия 18г 3место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90" y="3789040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Галина\Desktop\Аттестация 23г\АТТЕСТАЦИЯ 22-23г\4. Конкурсы под Мин Культуры\4 всеросс\3м\Ника 20г. 3 место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24" y="3789040"/>
            <a:ext cx="195840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:\Users\Галина\Desktop\Аттестация 23г\АТТЕСТАЦИЯ 22-23г\4. Конкурсы под Мин Культуры\4 всеросс\Дипл\Маханова Аврора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195" y="3789360"/>
            <a:ext cx="1995789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4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алина\Desktop\Аттестация 23г\АТТЕСТАЦИЯ 22-23г\4. Конкурсы под Мин Культуры\4 всеросс\Дипл\Гран при Маргарита 4м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69256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Галина\Desktop\Аттестация 23г\АТТЕСТАЦИЯ 22-23г\4. Конкурсы под Мин Культуры\4 всеросс\Дипл\Марго дипломан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49288"/>
            <a:ext cx="2013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Галина\Desktop\Аттестация 23г\АТТЕСТАЦИЯ 22-23г\4. Конкурсы под Мин Культуры\4 всеросс\Дипл\Панжема-Ника-дипломан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328" y="3983772"/>
            <a:ext cx="2880000" cy="19971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Галина\Desktop\Аттестация 23г\АТТЕСТАЦИЯ 22-23г\4. Конкурсы под Мин Культуры\4 всеросс\Дипл\Франкфурт  Ника дипломан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6" y="693016"/>
            <a:ext cx="203631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07" y="3933056"/>
            <a:ext cx="2878137" cy="2047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91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770342" y="332656"/>
            <a:ext cx="8003232" cy="2105744"/>
          </a:xfrm>
          <a:prstGeom prst="rect">
            <a:avLst/>
          </a:prstGeom>
          <a:ln/>
        </p:spPr>
        <p:txBody>
          <a:bodyPr>
            <a:normAutofit fontScale="97500" lnSpcReduction="1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 smtClean="0">
                <a:solidFill>
                  <a:schemeClr val="tx1"/>
                </a:solidFill>
              </a:rPr>
              <a:t>3. Результаты </a:t>
            </a:r>
            <a:r>
              <a:rPr lang="ru-RU" sz="2000" i="1" dirty="0" smtClean="0">
                <a:solidFill>
                  <a:schemeClr val="tx1"/>
                </a:solidFill>
              </a:rPr>
              <a:t>участия обучающихся в мероприятиях различных уровней по учебной деятельности:   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                                 - предметные олимпиады;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                                 - конкурсы;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                                 - фестивали;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                                 - выставки-конкурсы и т.д.</a:t>
            </a:r>
            <a:r>
              <a:rPr lang="ru-RU" sz="2400" i="1" dirty="0" smtClean="0">
                <a:solidFill>
                  <a:srgbClr val="A50021"/>
                </a:solidFill>
              </a:rPr>
              <a:t/>
            </a:r>
            <a:br>
              <a:rPr lang="ru-RU" sz="2400" i="1" dirty="0" smtClean="0">
                <a:solidFill>
                  <a:srgbClr val="A50021"/>
                </a:solidFill>
              </a:rPr>
            </a:br>
            <a:endParaRPr lang="ru-RU" sz="2400" i="1" dirty="0">
              <a:solidFill>
                <a:srgbClr val="A5002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971600" y="2508251"/>
            <a:ext cx="8172400" cy="632718"/>
          </a:xfrm>
        </p:spPr>
        <p:txBody>
          <a:bodyPr/>
          <a:lstStyle/>
          <a:p>
            <a:pPr lvl="0">
              <a:buClr>
                <a:prstClr val="white">
                  <a:shade val="95000"/>
                </a:prstClr>
              </a:buClr>
            </a:pPr>
            <a:r>
              <a:rPr lang="ru-RU" b="1" i="1" dirty="0" smtClean="0">
                <a:ln w="6350">
                  <a:noFill/>
                </a:ln>
                <a:solidFill>
                  <a:prstClr val="white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Всероссийский </a:t>
            </a:r>
            <a:r>
              <a:rPr lang="ru-RU" b="1" i="1" dirty="0">
                <a:ln w="6350">
                  <a:noFill/>
                </a:ln>
                <a:solidFill>
                  <a:prstClr val="white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уровень:</a:t>
            </a:r>
            <a:endParaRPr lang="ru-RU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pic>
        <p:nvPicPr>
          <p:cNvPr id="9218" name="Picture 2" descr="C:\Users\Галина\Desktop\Аттестация 23г\АТТЕСТАЦИЯ 22-23г\5. Конкурсы, фестивали\5 Всерос конк\Мухач-Ларь 2 с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33056"/>
            <a:ext cx="1781773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Галина\Desktop\Аттестация 23г\АТТЕСТАЦИЯ 22-23г\5. Конкурсы, фестивали\5 Всерос конк\Софья 3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00" y="3939271"/>
            <a:ext cx="1830823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43151"/>
            <a:ext cx="2036763" cy="2878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 descr="C:\Users\Галина\Desktop\Аттестация 23г\АТТЕСТАЦИЯ 22-23г\5. Конкурсы, фестивали\5 Всерос конк\Дуэт Шак-Бочк . Панжема. 20г.  3 мест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1781773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Галина\Desktop\Аттестация 23г\АТТЕСТАЦИЯ 22-23г\5. Конкурсы, фестивали\5 Всерос конк\Трио . Панжема. 3 место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725" y="3322219"/>
            <a:ext cx="1781773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86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Галина\Desktop\Аттестация 23г\АТТЕСТАЦИЯ 22-23г\5. Конкурсы, фестивали\5 Всерос конк\Бочкарёва 1 с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896" y="636535"/>
            <a:ext cx="1764000" cy="2494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Галина\Desktop\Аттестация 23г\АТТЕСТАЦИЯ 22-23г\5. Конкурсы, фестивали\5 Всерос конк\Диплом Панжема  Бочкарёва-Шакиров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" y="636534"/>
            <a:ext cx="1780406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Галина\Desktop\Аттестация 23г\АТТЕСТАЦИЯ 22-23г\5. Конкурсы, фестивали\5 Всерос конк\Бочкарёва 2 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3966"/>
            <a:ext cx="1786107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Галина\Desktop\Аттестация 23г\АТТЕСТАЦИЯ 22-23г\5. Конкурсы, фестивали\5 Всерос конк\Диплом Панжема  Мух,Ларьк, Крайн, Мах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997" y="636534"/>
            <a:ext cx="1780406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Галина\Desktop\Аттестация 23г\АТТЕСТАЦИЯ 22-23г\5. Конкурсы, фестивали\5 Всерос конк\ансамбль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168" y="3861328"/>
            <a:ext cx="1830824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Галина\Desktop\Аттестация 23г\АТТЕСТАЦИЯ 22-23г\5. Конкурсы, фестивали\5 Всерос конк\16740322081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691" y="4377813"/>
            <a:ext cx="2520000" cy="17803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Галина\Desktop\Аттестация 23г\АТТЕСТАЦИЯ 22-23г\5. Конкурсы, фестивали\5 Всерос конк\16740322081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77813"/>
            <a:ext cx="2520000" cy="17826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алина\Desktop\Аттестация 23г\АТТЕСТАЦИЯ 22-23г\5. Конкурсы, фестивали\5 Всерос конк\.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09" y="3861328"/>
            <a:ext cx="1764991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Галина\Desktop\Аттестация 23г\АТТЕСТАЦИЯ 22-23г\5. Конкурсы, фестивали\5 Всерос конк\Анс скрипачей1 ст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36534"/>
            <a:ext cx="1781773" cy="25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3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864094"/>
          </a:xfrm>
        </p:spPr>
        <p:txBody>
          <a:bodyPr>
            <a:normAutofit fontScale="90000"/>
          </a:bodyPr>
          <a:lstStyle/>
          <a:p>
            <a:pPr marL="548640" lvl="0" indent="-411480">
              <a:spcBef>
                <a:spcPct val="20000"/>
              </a:spcBef>
            </a:pPr>
            <a:r>
              <a:rPr lang="ru-RU" sz="3100" i="1" dirty="0">
                <a:solidFill>
                  <a:prstClr val="white"/>
                </a:solidFill>
                <a:ea typeface="+mn-ea"/>
                <a:cs typeface="+mn-cs"/>
              </a:rPr>
              <a:t>Республиканский </a:t>
            </a:r>
            <a:r>
              <a:rPr lang="ru-RU" sz="3100" i="1" dirty="0" smtClean="0">
                <a:solidFill>
                  <a:prstClr val="white"/>
                </a:solidFill>
                <a:ea typeface="+mn-ea"/>
                <a:cs typeface="+mn-cs"/>
              </a:rPr>
              <a:t>и муниципальный уровень</a:t>
            </a:r>
            <a:r>
              <a:rPr lang="ru-RU" sz="3100" i="1" dirty="0">
                <a:solidFill>
                  <a:prstClr val="white"/>
                </a:solidFill>
                <a:ea typeface="+mn-ea"/>
                <a:cs typeface="+mn-cs"/>
              </a:rPr>
              <a:t>:</a:t>
            </a:r>
            <a:r>
              <a:rPr lang="ru-RU" sz="2800" b="0" dirty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+mn-ea"/>
                <a:cs typeface="+mn-cs"/>
              </a:rPr>
              <a:t/>
            </a:r>
            <a:br>
              <a:rPr lang="ru-RU" sz="2800" b="0" dirty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074" name="Picture 2" descr="C:\Users\Галина\Desktop\Аттестация 23г\АТТЕСТАЦИЯ 22-23г\5. Конкурсы, фестивали\5 Респ конк\Радость тв Ника дипломан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1980000" cy="2800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алина\Desktop\Аттестация 23г\АТТЕСТАЦИЯ 22-23г\5. Конкурсы, фестивали\5 Респ конк\1674032208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144" y="1124744"/>
            <a:ext cx="2880000" cy="21146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алина\Desktop\Аттестация 23г\АТТЕСТАЦИЯ 22-23г\5. Конкурсы, фестивали\5 Всерос конк\Диплом Чуваткина дипл 2 ст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596" y="742077"/>
            <a:ext cx="2034533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52" y="3806568"/>
            <a:ext cx="2273300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042" y="3749022"/>
            <a:ext cx="22129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C:\Users\Галина\Desktop\Аттестация 23г\АТТЕСТАЦИЯ 22-23г\5. Конкурсы, фестивали\5 Муниц. конк\Крайнов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988" y="3766093"/>
            <a:ext cx="203631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Галина\Desktop\Аттестация 23г\АТТЕСТАЦИЯ 22-23г\5. Конкурсы, фестивали\5 Муниц. конк\Диплом Ники городск 18г 2место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357" y="3766093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99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139700"/>
            <a:ext cx="8712968" cy="1129060"/>
          </a:xfrm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 smtClean="0">
                <a:solidFill>
                  <a:schemeClr val="tx1"/>
                </a:solidFill>
              </a:rPr>
              <a:t> 4. Количество </a:t>
            </a:r>
            <a:r>
              <a:rPr lang="ru-RU" sz="2000" i="1" dirty="0" smtClean="0">
                <a:solidFill>
                  <a:schemeClr val="tx1"/>
                </a:solidFill>
              </a:rPr>
              <a:t>учащихся (коллективов), принимающих участие в конкурсах, фестивалях 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различного уровня за </a:t>
            </a:r>
            <a:r>
              <a:rPr lang="ru-RU" sz="2000" i="1" dirty="0" err="1" smtClean="0">
                <a:solidFill>
                  <a:schemeClr val="tx1"/>
                </a:solidFill>
              </a:rPr>
              <a:t>межаттестационный</a:t>
            </a:r>
            <a:r>
              <a:rPr lang="ru-RU" sz="2000" i="1" dirty="0" smtClean="0">
                <a:solidFill>
                  <a:schemeClr val="tx1"/>
                </a:solidFill>
              </a:rPr>
              <a:t> период</a:t>
            </a:r>
            <a:endParaRPr lang="ru-RU" sz="2000" i="1" dirty="0">
              <a:solidFill>
                <a:schemeClr val="tx1"/>
              </a:solidFill>
            </a:endParaRPr>
          </a:p>
        </p:txBody>
      </p:sp>
      <p:pic>
        <p:nvPicPr>
          <p:cNvPr id="5125" name="Picture 5" descr="C:\Users\Галина\Desktop\Аттестация 23г\АТТЕСТАЦИЯ 22-23г\6. Кол-во уч-ся в конкурсах\Бочкарева Аврор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788" y="1268760"/>
            <a:ext cx="1833763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Галина\Desktop\Аттестация 23г\АТТЕСТАЦИЯ 22-23г\6. Кол-во уч-ся в конкурсах\Диплом Шакировой Юный виртуоз 18г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68" y="4083141"/>
            <a:ext cx="1882144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Галина\Desktop\Аттестация 23г\АТТЕСТАЦИЯ 22-23г\6. Кол-во уч-ся в конкурсах\Диплом Панжема 1 Рожаева-Чуваткина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422" y="4113376"/>
            <a:ext cx="1882144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Галина\Desktop\Аттестация 23г\АТТЕСТАЦИЯ 22-23г\6. Кол-во уч-ся в конкурсах\Диплом Крайнова участ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705" y="4077376"/>
            <a:ext cx="1907578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Галина\Desktop\Аттестация 23г\АТТЕСТАЦИЯ 22-23г\6. Кол-во уч-ся в конкурсах\Диплом Вастома 19г Мух,Ларьк, Крайн, Мах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065" y="4083141"/>
            <a:ext cx="1882144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Галина\Desktop\Аттестация 23г\АТТЕСТАЦИЯ 22-23г\6. Кол-во уч-ся в конкурсах\ансамбль 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86" y="1245345"/>
            <a:ext cx="1935440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алина\Desktop\Аттестация 23г\АТТЕСТАЦИЯ 22-23г\6. Кол-во уч-ся в конкурсах\Юный виртуоз Ника 3 ст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883589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Галина\Desktop\Аттестация 23г\АТТЕСТАЦИЯ 22-23г\6. Кол-во уч-ся в конкурсах\Архипелаг-анс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772" y="1268760"/>
            <a:ext cx="1882682" cy="26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Галина\Desktop\Аттестация 23г\АТТЕСТАЦИЯ 22-23г\6. Кол-во уч-ся в конкурсах\Валдо кине Марго дипломант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715" y="1268760"/>
            <a:ext cx="1858135" cy="262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13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057052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 5. Участие </a:t>
            </a:r>
            <a:r>
              <a:rPr lang="ru-RU" sz="2000" i="1" dirty="0" smtClean="0">
                <a:solidFill>
                  <a:schemeClr val="tx1"/>
                </a:solidFill>
              </a:rPr>
              <a:t>преподавателя или учащихся в мероприятиях концертно-просветительского, художественно-творческого характера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Галина\Desktop\Аттестация 23г\АТТЕСТАЦИЯ 22-23г\7. Участие педагога\диплом Шумбрат 18г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93668"/>
            <a:ext cx="1944128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алина\Desktop\Аттестация 23г\АТТЕСТАЦИЯ 22-23г\7. Участие педагога\IMG_20210512_2335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93668"/>
            <a:ext cx="1914741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алина\Desktop\Аттестация 23г\АТТЕСТАЦИЯ 22-23г\7. Участие педагога\Созвучие. Панжема 1 мест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78000"/>
            <a:ext cx="1908984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Галина\Desktop\Аттестация 23г\АТТЕСТАЦИЯ 22-23г\7. Участие педагога\Радость творчества Ника 21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522" y="1248625"/>
            <a:ext cx="1909043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Галина\Desktop\Аттестация 23г\АТТЕСТАЦИЯ 22-23г\7. Участие педагога\Созвучие ! степени  -1шт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184" y="1248625"/>
            <a:ext cx="1890676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Галина\Desktop\Аттестация 23г\АТТЕСТАЦИЯ 22-23г\7. Участие педагога\Созвучие 2 место 20г.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38" y="4041368"/>
            <a:ext cx="1923750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Галина\Desktop\Аттестация 23г\АТТЕСТАЦИЯ 22-23г\7. Участие педагога\концерт 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1399"/>
            <a:ext cx="1909043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Галина\Desktop\Аттестация 23г\АТТЕСТАЦИЯ 22-23г\7. Участие педагога\концерт 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41368"/>
            <a:ext cx="1909042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Галина\Desktop\Аттестация 23г\АТТЕСТАЦИЯ 22-23г\7. Участие педагога\концерт 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1368"/>
            <a:ext cx="1909042" cy="27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3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6. Признание </a:t>
            </a:r>
            <a:r>
              <a:rPr lang="ru-RU" sz="2400" i="1" dirty="0" smtClean="0">
                <a:solidFill>
                  <a:schemeClr val="tx1"/>
                </a:solidFill>
              </a:rPr>
              <a:t>высокого профессионализма, в </a:t>
            </a:r>
            <a:r>
              <a:rPr lang="ru-RU" sz="2400" i="1" dirty="0" err="1" smtClean="0">
                <a:solidFill>
                  <a:schemeClr val="tx1"/>
                </a:solidFill>
              </a:rPr>
              <a:t>т.ч</a:t>
            </a:r>
            <a:r>
              <a:rPr lang="ru-RU" sz="2400" i="1" dirty="0" smtClean="0">
                <a:solidFill>
                  <a:schemeClr val="tx1"/>
                </a:solidFill>
              </a:rPr>
              <a:t>.: наличие грамот, благодарственных писем, полученных за работу преподавателя (за </a:t>
            </a:r>
            <a:r>
              <a:rPr lang="ru-RU" sz="2400" i="1" dirty="0" err="1" smtClean="0">
                <a:solidFill>
                  <a:schemeClr val="tx1"/>
                </a:solidFill>
              </a:rPr>
              <a:t>межаттестационный</a:t>
            </a:r>
            <a:r>
              <a:rPr lang="ru-RU" sz="2400" i="1" dirty="0" smtClean="0">
                <a:solidFill>
                  <a:schemeClr val="tx1"/>
                </a:solidFill>
              </a:rPr>
              <a:t> период)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Галина\Desktop\Аттестация 23г\АТТЕСТАЦИЯ 22-23г\10. Благодарности педагогу\IMG_20210607_2222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2560509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алина\Desktop\Аттестация 23г\АТТЕСТАЦИЯ 22-23г\10. Благодарности педагогу\Благодарственное письмо Кривобатовой Г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911" y="1988840"/>
            <a:ext cx="2546458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Галина\Desktop\Аттестация 23г\АТТЕСТАЦИЯ 22-23г\10. Благодарности педагогу\Диплом  руководителя Бочкарёва Софья , Маханова Ни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0704"/>
            <a:ext cx="2545391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36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1152128"/>
          </a:xfrm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>
                <a:solidFill>
                  <a:schemeClr val="tx1"/>
                </a:solidFill>
              </a:rPr>
              <a:t>6</a:t>
            </a:r>
            <a:r>
              <a:rPr lang="ru-RU" sz="2400" i="1" dirty="0" smtClean="0">
                <a:solidFill>
                  <a:schemeClr val="tx1"/>
                </a:solidFill>
              </a:rPr>
              <a:t>. </a:t>
            </a:r>
            <a:r>
              <a:rPr lang="ru-RU" sz="2400" i="1" dirty="0" smtClean="0">
                <a:solidFill>
                  <a:schemeClr val="tx1"/>
                </a:solidFill>
              </a:rPr>
              <a:t>Наличие наград (</a:t>
            </a:r>
            <a:r>
              <a:rPr lang="ru-RU" sz="2400" i="1" dirty="0" err="1" smtClean="0">
                <a:solidFill>
                  <a:schemeClr val="tx1"/>
                </a:solidFill>
              </a:rPr>
              <a:t>грамот,благодарственных</a:t>
            </a:r>
            <a:r>
              <a:rPr lang="ru-RU" sz="2400" i="1" dirty="0" smtClean="0">
                <a:solidFill>
                  <a:schemeClr val="tx1"/>
                </a:solidFill>
              </a:rPr>
              <a:t> писем), полученных за работу в области культуры и искусства (независимо от года получения)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Галина\Desktop\Аттестация\АТТЕСТАЦИЯ 18г\11. благодарность от министров\11.1 Благодарность Чушкин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27668"/>
            <a:ext cx="3306469" cy="46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Галина\Desktop\Аттестация 23г\АТТЕСТАЦИЯ 22-23г\11. благодарность от министров\11.3 Грамота от Курмакаева 13г.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3306469" cy="46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13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Галина\Desktop\Аттестация\АТТЕСТАЦИЯ 18г\11. благодарность от министров\11.2 Благ от Шарапова 16г.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54" y="1484784"/>
            <a:ext cx="3306469" cy="46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Галина\Desktop\Аттестация 23г\АТТЕСТАЦИЯ 22-23г\11. благодарность от министров\Почётная грамота от министра Чушкина 18г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306469" cy="46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28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53" y="223669"/>
            <a:ext cx="4321605" cy="61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797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 smtClean="0">
                <a:solidFill>
                  <a:schemeClr val="tx1"/>
                </a:solidFill>
              </a:rPr>
              <a:t> 1.Выступления </a:t>
            </a:r>
            <a:r>
              <a:rPr lang="ru-RU" sz="2400" i="1" dirty="0" smtClean="0">
                <a:solidFill>
                  <a:schemeClr val="tx1"/>
                </a:solidFill>
              </a:rPr>
              <a:t>на научно-практических конференциях,  педагогических чтениях, семинарах, секциях, методических объединениях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53368"/>
            <a:ext cx="3385367" cy="47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1" y="2925368"/>
            <a:ext cx="5397061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C:\Users\Галина\Desktop\Аттестация 23г\АТТЕСТАЦИЯ 22-23г\2. выступления на науч-практ конфер\Доклад 24 .03.21 а !!!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8" y="1536424"/>
            <a:ext cx="2213765" cy="31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75970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алина\Desktop\Аттестация 23г\АТТЕСТАЦИЯ 22-23г\2. выступления на науч-практ конфер\Доклад 1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127" y="1628800"/>
            <a:ext cx="3408798" cy="48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алина\Desktop\Аттестация 23г\АТТЕСТАЦИЯ 22-23г\2. выступления на науч-практ конфер\Доклад 1 б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49" y="2637336"/>
            <a:ext cx="5400871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алина\Desktop\Аттестация 23г\АТТЕСТАЦИЯ 22-23г\2. выступления на науч-практ конфер\Доклад 1аа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2435847" cy="31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1589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алина\Desktop\Аттестация 23г\АТТЕСТАЦИЯ 22-23г\2. выступления на науч-практ конфер\Доклад 20 .10.22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307043" cy="46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алина\Desktop\Аттестация 23г\АТТЕСТАЦИЯ 22-23г\2. выступления на науч-практ конфер\Сертифика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85" y="1268760"/>
            <a:ext cx="3334037" cy="46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3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770342" y="332656"/>
            <a:ext cx="8003232" cy="1656184"/>
          </a:xfrm>
          <a:ln/>
        </p:spPr>
        <p:txBody>
          <a:bodyPr>
            <a:noAutofit/>
          </a:bodyPr>
          <a:lstStyle/>
          <a:p>
            <a:pPr algn="l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dirty="0" smtClean="0">
                <a:solidFill>
                  <a:schemeClr val="tx1"/>
                </a:solidFill>
              </a:rPr>
              <a:t> 2. Результаты </a:t>
            </a:r>
            <a:r>
              <a:rPr lang="ru-RU" sz="2400" i="1" dirty="0" smtClean="0">
                <a:solidFill>
                  <a:schemeClr val="tx1"/>
                </a:solidFill>
              </a:rPr>
              <a:t>участия обучающихся в профессиональных конкурсах, проводимых под патронатом Министерства культуры</a:t>
            </a:r>
            <a:r>
              <a:rPr lang="ru-RU" sz="2800" i="1" dirty="0" smtClean="0">
                <a:solidFill>
                  <a:srgbClr val="A50021"/>
                </a:solidFill>
              </a:rPr>
              <a:t/>
            </a:r>
            <a:br>
              <a:rPr lang="ru-RU" sz="2800" i="1" dirty="0" smtClean="0">
                <a:solidFill>
                  <a:srgbClr val="A50021"/>
                </a:solidFill>
              </a:rPr>
            </a:br>
            <a:endParaRPr lang="ru-RU" sz="2800" i="1" dirty="0">
              <a:solidFill>
                <a:srgbClr val="A50021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7947" y="1844824"/>
            <a:ext cx="8219256" cy="64807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n w="6350">
                  <a:noFill/>
                </a:ln>
                <a:solidFill>
                  <a:prstClr val="white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Республиканский уровень:</a:t>
            </a:r>
            <a:endParaRPr lang="ru-RU" dirty="0"/>
          </a:p>
        </p:txBody>
      </p:sp>
      <p:pic>
        <p:nvPicPr>
          <p:cNvPr id="3074" name="Picture 2" descr="C:\Users\Галина\Desktop\Аттестация 23г\АТТЕСТАЦИЯ 22-23г\4. Конкурсы под Мин Культуры\4 республ\Юный виртуоз Ника 3 с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2545390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Галина\Desktop\Аттестация 23г\АТТЕСТАЦИЯ 22-23г\4. Конкурсы под Мин Культуры\4 республ\Диплом Шакировой Юный виртуоз 18г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08920"/>
            <a:ext cx="2543438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Галина\Desktop\Аттестация 23г\АТТЕСТАЦИЯ 22-23г\4. Конкурсы под Мин Культуры\4 республ\Ника Юный виртуоз участие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08920"/>
            <a:ext cx="2545390" cy="36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9353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2422372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83" y="297032"/>
            <a:ext cx="2416337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Галина\Desktop\Аттестация 23г\АТТЕСТАЦИЯ 22-23г\4. Конкурсы под Мин Культуры\4 республ\Валдо кине Марго дипломан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36" y="297032"/>
            <a:ext cx="2418120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Галина\Desktop\Аттестация 23г\АТТЕСТАЦИЯ 22-23г\4. Конкурсы под Мин Культуры\4 республ\Радость творчества Ника 21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2418120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алина\Desktop\Аттестация 23г\АТТЕСТАЦИЯ 22-23г\4. Конкурсы под Мин Культуры\4 республ\Диплом Вастома 19г Мух,Ларьк, Крайн, Мах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56992"/>
            <a:ext cx="2416268" cy="342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9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504056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solidFill>
                  <a:prstClr val="white"/>
                </a:solidFill>
              </a:rPr>
              <a:t>Муниципальный уровень</a:t>
            </a:r>
            <a:r>
              <a:rPr lang="ru-RU" sz="2700" i="1" dirty="0" smtClean="0">
                <a:solidFill>
                  <a:prstClr val="white"/>
                </a:solidFill>
              </a:rPr>
              <a:t>:</a:t>
            </a:r>
            <a:endParaRPr lang="ru-RU" dirty="0"/>
          </a:p>
        </p:txBody>
      </p:sp>
      <p:pic>
        <p:nvPicPr>
          <p:cNvPr id="5122" name="Picture 2" descr="C:\Users\Галина\Desktop\Аттестация 23г\АТТЕСТАЦИЯ 22-23г\4. Конкурсы под Мин Культуры\4 муниц\диплом Ника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45952"/>
            <a:ext cx="2103300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Галина\Desktop\Аттестация 23г\АТТЕСТАЦИЯ 22-23г\4. Конкурсы под Мин Культуры\4 муниц\Маханова 2 с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25" y="715263"/>
            <a:ext cx="2061766" cy="29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Галина\Desktop\Аттестация 23г\АТТЕСТАЦИЯ 22-23г\4. Конкурсы под Мин Культуры\4 муниц\Вастома зона 3 с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8" y="3789040"/>
            <a:ext cx="2087220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Галина\Desktop\Аттестация 23г\АТТЕСТАЦИЯ 22-23г\4. Конкурсы под Мин Культуры\4 муниц\Бочкарёва  участие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92" y="3789040"/>
            <a:ext cx="2087220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Галина\Desktop\Аттестация 23г\АТТЕСТАЦИЯ 22-23г\4. Конкурсы под Мин Культуры\4 муниц\Диплом Ника  зона 20г.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561" y="745952"/>
            <a:ext cx="2060184" cy="29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Галина\Desktop\Аттестация 23г\АТТЕСТАЦИЯ 22-23г\4. Конкурсы под Мин Культуры\4 муниц\Ларькова дипломант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56" y="3712551"/>
            <a:ext cx="2087220" cy="295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336"/>
            <a:ext cx="8229600" cy="969392"/>
          </a:xfrm>
        </p:spPr>
        <p:txBody>
          <a:bodyPr>
            <a:normAutofit fontScale="90000"/>
          </a:bodyPr>
          <a:lstStyle/>
          <a:p>
            <a:pPr marL="73152" lvl="0">
              <a:spcBef>
                <a:spcPct val="20000"/>
              </a:spcBef>
            </a:pPr>
            <a:r>
              <a:rPr lang="ru-RU" sz="2000" i="1" dirty="0" smtClean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000" i="1" dirty="0" smtClean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3100" i="1" dirty="0" smtClean="0">
                <a:solidFill>
                  <a:prstClr val="white"/>
                </a:solidFill>
                <a:ea typeface="+mn-ea"/>
                <a:cs typeface="+mn-cs"/>
              </a:rPr>
              <a:t>Всероссийский</a:t>
            </a:r>
            <a:r>
              <a:rPr lang="ru-RU" sz="2700" i="1" dirty="0" smtClean="0">
                <a:solidFill>
                  <a:prstClr val="white"/>
                </a:solidFill>
                <a:ea typeface="+mn-ea"/>
                <a:cs typeface="+mn-cs"/>
              </a:rPr>
              <a:t> </a:t>
            </a:r>
            <a:r>
              <a:rPr lang="ru-RU" sz="2700" i="1" dirty="0">
                <a:solidFill>
                  <a:prstClr val="white"/>
                </a:solidFill>
                <a:ea typeface="+mn-ea"/>
                <a:cs typeface="+mn-cs"/>
              </a:rPr>
              <a:t>уровень:</a:t>
            </a:r>
            <a:r>
              <a:rPr lang="ru-RU" sz="2000" b="0" dirty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+mn-ea"/>
                <a:cs typeface="+mn-cs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6146" name="Picture 2" descr="C:\Users\Галина\Desktop\Аттестация 23г\АТТЕСТАЦИЯ 22-23г\4. Конкурсы под Мин Культуры\4 всеросс\1 м\Гран-При Ника 1м.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33" y="765024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алина\Desktop\Аттестация 23г\АТТЕСТАЦИЯ 22-23г\4. Конкурсы под Мин Культуры\4 всеросс\1 м\диплом ника ульяна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14" y="765024"/>
            <a:ext cx="209237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алина\Desktop\Аттестация 23г\АТТЕСТАЦИЯ 22-23г\4. Конкурсы под Мин Культуры\4 всеросс\2м\Диплом Вероники мировая серия 18г 2место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041" y="765024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Галина\Desktop\Аттестация 23г\АТТЕСТАЦИЯ 22-23г\4. Конкурсы под Мин Культуры\4 всеросс\2м\Бочкарева Аврора 2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041" y="765024"/>
            <a:ext cx="1982447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Галина\Desktop\Аттестация 23г\АТТЕСТАЦИЯ 22-23г\4. Конкурсы под Мин Культуры\4 всеросс\2м\Диплом Ники мировая серия 18г 2место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41" y="3717032"/>
            <a:ext cx="203475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Галина\Desktop\Аттестация 23г\АТТЕСТАЦИЯ 22-23г\4. Конкурсы под Мин Культуры\4 всеросс\2м\ларькова 001 ВЫЗОВ 2 ст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368"/>
            <a:ext cx="2094234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Галина\Desktop\Аттестация 23г\АТТЕСТАЦИЯ 22-23г\4. Конкурсы под Мин Культуры\4 всеросс\2м\Мировакя-Серия-Софья-2-м-м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95044"/>
            <a:ext cx="2035332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Галина\Desktop\Аттестация 23г\АТТЕСТАЦИЯ 22-23г\4. Конкурсы под Мин Культуры\4 всеросс\2м\Ника 2 степени 20г.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61368"/>
            <a:ext cx="2037431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3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1754</TotalTime>
  <Words>234</Words>
  <Application>Microsoft Office PowerPoint</Application>
  <PresentationFormat>Экран (4:3)</PresentationFormat>
  <Paragraphs>27</Paragraphs>
  <Slides>19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Министерство культуры РМ  Портфолио  Кривобатовой Галины Ивановны,  преподавателя  по классу скрипки  МБУ  ДО «Большеелховская ДШИ» Лямбирского муниципального района РМ </vt:lpstr>
      <vt:lpstr>Презентация PowerPoint</vt:lpstr>
      <vt:lpstr> 1.Выступления на научно-практических конференциях,  педагогических чтениях, семинарах, секциях, методических объединениях</vt:lpstr>
      <vt:lpstr>Презентация PowerPoint</vt:lpstr>
      <vt:lpstr>Презентация PowerPoint</vt:lpstr>
      <vt:lpstr> 2. Результаты участия обучающихся в профессиональных конкурсах, проводимых под патронатом Министерства культуры </vt:lpstr>
      <vt:lpstr>Презентация PowerPoint</vt:lpstr>
      <vt:lpstr>Муниципальный уровень:</vt:lpstr>
      <vt:lpstr> Всероссийский уровень: </vt:lpstr>
      <vt:lpstr>Презентация PowerPoint</vt:lpstr>
      <vt:lpstr>Презентация PowerPoint</vt:lpstr>
      <vt:lpstr>Презентация PowerPoint</vt:lpstr>
      <vt:lpstr>Презентация PowerPoint</vt:lpstr>
      <vt:lpstr>Республиканский и муниципальный уровень: </vt:lpstr>
      <vt:lpstr> 4. Количество учащихся (коллективов), принимающих участие в конкурсах, фестивалях  различного уровня за межаттестационный период</vt:lpstr>
      <vt:lpstr> 5. Участие преподавателя или учащихся в мероприятиях концертно-просветительского, художественно-творческого характера</vt:lpstr>
      <vt:lpstr>6. Признание высокого профессионализма, в т.ч.: наличие грамот, благодарственных писем, полученных за работу преподавателя (за межаттестационный период)</vt:lpstr>
      <vt:lpstr>6. Наличие наград (грамот,благодарственных писем), полученных за работу в области культуры и искусства (независимо от года получения)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РМ   Портфолио  Ивановой Галины Ивановны,  учителя МОУ «Гимназия № » г.о.Саранск</dc:title>
  <dc:creator>Игорь</dc:creator>
  <cp:lastModifiedBy>Галина</cp:lastModifiedBy>
  <cp:revision>147</cp:revision>
  <dcterms:created xsi:type="dcterms:W3CDTF">2013-03-12T13:53:22Z</dcterms:created>
  <dcterms:modified xsi:type="dcterms:W3CDTF">2023-03-16T20:09:37Z</dcterms:modified>
</cp:coreProperties>
</file>